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06" r:id="rId3"/>
    <p:sldId id="325" r:id="rId4"/>
    <p:sldId id="314" r:id="rId5"/>
    <p:sldId id="326" r:id="rId6"/>
    <p:sldId id="308" r:id="rId7"/>
    <p:sldId id="315" r:id="rId8"/>
    <p:sldId id="310" r:id="rId9"/>
    <p:sldId id="311" r:id="rId10"/>
    <p:sldId id="313" r:id="rId11"/>
    <p:sldId id="316" r:id="rId12"/>
    <p:sldId id="292" r:id="rId13"/>
    <p:sldId id="305" r:id="rId14"/>
    <p:sldId id="307" r:id="rId15"/>
    <p:sldId id="323" r:id="rId16"/>
    <p:sldId id="324" r:id="rId17"/>
    <p:sldId id="287" r:id="rId18"/>
    <p:sldId id="317" r:id="rId19"/>
    <p:sldId id="320" r:id="rId20"/>
    <p:sldId id="321" r:id="rId21"/>
    <p:sldId id="322" r:id="rId22"/>
    <p:sldId id="319" r:id="rId23"/>
    <p:sldId id="298" r:id="rId24"/>
    <p:sldId id="300" r:id="rId25"/>
    <p:sldId id="301" r:id="rId26"/>
    <p:sldId id="302" r:id="rId27"/>
    <p:sldId id="327" r:id="rId28"/>
    <p:sldId id="328" r:id="rId29"/>
    <p:sldId id="329" r:id="rId30"/>
    <p:sldId id="330" r:id="rId31"/>
    <p:sldId id="331" r:id="rId32"/>
    <p:sldId id="303" r:id="rId33"/>
    <p:sldId id="293" r:id="rId34"/>
    <p:sldId id="294" r:id="rId35"/>
    <p:sldId id="295" r:id="rId36"/>
    <p:sldId id="296" r:id="rId37"/>
    <p:sldId id="288" r:id="rId38"/>
    <p:sldId id="285" r:id="rId39"/>
    <p:sldId id="29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E1F"/>
    <a:srgbClr val="004471"/>
    <a:srgbClr val="178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6506"/>
    <p:restoredTop sz="80719" autoAdjust="0"/>
  </p:normalViewPr>
  <p:slideViewPr>
    <p:cSldViewPr snapToGrid="0" snapToObjects="1">
      <p:cViewPr>
        <p:scale>
          <a:sx n="102" d="100"/>
          <a:sy n="102" d="100"/>
        </p:scale>
        <p:origin x="3112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4E912-56CF-2F4D-8341-2691B82BA34B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DD0C1-AA32-5A49-983F-EF488AF86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6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Supplier -&gt; Consumer</a:t>
            </a:r>
          </a:p>
          <a:p>
            <a:pPr lvl="1"/>
            <a:r>
              <a:rPr lang="en-US" dirty="0" smtClean="0"/>
              <a:t>Shipping containers are a standard height and width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Everyone has agreed to that standard!</a:t>
            </a:r>
          </a:p>
          <a:p>
            <a:pPr lvl="2"/>
            <a:r>
              <a:rPr lang="en-US" dirty="0" smtClean="0"/>
              <a:t>One unit of impossible social engineering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4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6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6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81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4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26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cknowledg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14" y="5423188"/>
            <a:ext cx="777756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2301076" y="3048083"/>
            <a:ext cx="5387351" cy="1167823"/>
            <a:chOff x="1246003" y="2367008"/>
            <a:chExt cx="7183134" cy="1167823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46003" y="2367008"/>
              <a:ext cx="1028373" cy="111575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838744" y="2370424"/>
              <a:ext cx="1523359" cy="1164407"/>
            </a:xfrm>
            <a:prstGeom prst="rect">
              <a:avLst/>
            </a:prstGeom>
          </p:spPr>
        </p:pic>
      </p:grpSp>
      <p:sp>
        <p:nvSpPr>
          <p:cNvPr id="15" name="TextBox 16"/>
          <p:cNvSpPr txBox="1"/>
          <p:nvPr userDrawn="1"/>
        </p:nvSpPr>
        <p:spPr>
          <a:xfrm>
            <a:off x="2037564" y="4312564"/>
            <a:ext cx="1298305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35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350" b="1" dirty="0" smtClean="0">
                <a:solidFill>
                  <a:srgbClr val="174471"/>
                </a:solidFill>
              </a:rPr>
              <a:t>Eric Lyons</a:t>
            </a:r>
            <a:endParaRPr lang="en-US" sz="1350" b="1" dirty="0">
              <a:solidFill>
                <a:srgbClr val="174471"/>
              </a:solidFill>
            </a:endParaRPr>
          </a:p>
        </p:txBody>
      </p:sp>
      <p:sp>
        <p:nvSpPr>
          <p:cNvPr id="16" name="TextBox 17"/>
          <p:cNvSpPr txBox="1"/>
          <p:nvPr userDrawn="1"/>
        </p:nvSpPr>
        <p:spPr>
          <a:xfrm>
            <a:off x="4282346" y="4291887"/>
            <a:ext cx="11126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1" dirty="0" smtClean="0">
                <a:solidFill>
                  <a:srgbClr val="174471"/>
                </a:solidFill>
              </a:rPr>
              <a:t>Matt Vaughn</a:t>
            </a:r>
            <a:endParaRPr lang="en-US" sz="1350" b="1" dirty="0">
              <a:solidFill>
                <a:srgbClr val="174471"/>
              </a:solidFill>
            </a:endParaRPr>
          </a:p>
        </p:txBody>
      </p:sp>
      <p:sp>
        <p:nvSpPr>
          <p:cNvPr id="17" name="TextBox 18"/>
          <p:cNvSpPr txBox="1"/>
          <p:nvPr userDrawn="1"/>
        </p:nvSpPr>
        <p:spPr>
          <a:xfrm>
            <a:off x="5989671" y="4314892"/>
            <a:ext cx="17718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350" b="1" dirty="0" smtClean="0">
                <a:solidFill>
                  <a:srgbClr val="174471"/>
                </a:solidFill>
              </a:rPr>
              <a:t>Dave Micklos</a:t>
            </a:r>
            <a:endParaRPr lang="en-US" sz="1350" b="1" dirty="0">
              <a:solidFill>
                <a:srgbClr val="174471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446595" y="6408414"/>
            <a:ext cx="6784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CyVerse</a:t>
            </a:r>
            <a:r>
              <a:rPr lang="en-US" sz="1200" baseline="0" dirty="0" smtClean="0"/>
              <a:t> is </a:t>
            </a:r>
            <a:r>
              <a:rPr lang="en-US" sz="1200" dirty="0" smtClean="0"/>
              <a:t>supported by the National Science Foundation under Grant No. DBI-0735191 and DBI-1265383.</a:t>
            </a:r>
            <a:endParaRPr lang="en-US" sz="12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2789349" y="2173492"/>
            <a:ext cx="36933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 smtClean="0"/>
              <a:t>Executive Team</a:t>
            </a:r>
            <a:endParaRPr lang="en-US" sz="2100" b="1" dirty="0"/>
          </a:p>
        </p:txBody>
      </p:sp>
      <p:pic>
        <p:nvPicPr>
          <p:cNvPr id="21" name="Picture 20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64" y="605501"/>
            <a:ext cx="4511273" cy="1308999"/>
          </a:xfrm>
          <a:prstGeom prst="rect">
            <a:avLst/>
          </a:prstGeom>
        </p:spPr>
      </p:pic>
      <p:sp>
        <p:nvSpPr>
          <p:cNvPr id="22" name="Subtitle 2"/>
          <p:cNvSpPr txBox="1">
            <a:spLocks/>
          </p:cNvSpPr>
          <p:nvPr userDrawn="1"/>
        </p:nvSpPr>
        <p:spPr>
          <a:xfrm>
            <a:off x="3757919" y="1605942"/>
            <a:ext cx="3069718" cy="3162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05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9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4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6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69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1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2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7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5B4A9-4A2D-494D-9028-B6CA00EB325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AA573-2F2F-0543-A9BA-922AE09CBCD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flipV="1">
            <a:off x="0" y="6816228"/>
            <a:ext cx="9144000" cy="45719"/>
          </a:xfrm>
          <a:prstGeom prst="rect">
            <a:avLst/>
          </a:prstGeom>
          <a:solidFill>
            <a:srgbClr val="00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 flipV="1">
            <a:off x="1" y="-1"/>
            <a:ext cx="9144000" cy="385591"/>
          </a:xfrm>
          <a:prstGeom prst="rect">
            <a:avLst/>
          </a:prstGeom>
          <a:solidFill>
            <a:srgbClr val="00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0" y="413329"/>
            <a:ext cx="9144000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 flipV="1">
            <a:off x="0" y="6751238"/>
            <a:ext cx="9144000" cy="45719"/>
          </a:xfrm>
          <a:prstGeom prst="rect">
            <a:avLst/>
          </a:prstGeom>
          <a:solidFill>
            <a:srgbClr val="525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" y="6278522"/>
            <a:ext cx="453543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631" y="6278522"/>
            <a:ext cx="53836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6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JP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0.jpeg"/><Relationship Id="rId5" Type="http://schemas.openxmlformats.org/officeDocument/2006/relationships/image" Target="../media/image19.jpeg"/><Relationship Id="rId6" Type="http://schemas.openxmlformats.org/officeDocument/2006/relationships/image" Target="../media/image12.jpe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0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70777"/>
            <a:ext cx="9143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4471"/>
                </a:solidFill>
              </a:rPr>
              <a:t>Journey to the Compute</a:t>
            </a:r>
          </a:p>
          <a:p>
            <a:pPr algn="ctr"/>
            <a:r>
              <a:rPr lang="en-US" sz="3200" dirty="0" smtClean="0">
                <a:solidFill>
                  <a:srgbClr val="004471"/>
                </a:solidFill>
              </a:rPr>
              <a:t> </a:t>
            </a:r>
          </a:p>
        </p:txBody>
      </p:sp>
      <p:pic>
        <p:nvPicPr>
          <p:cNvPr id="2" name="Picture 1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" y="3143987"/>
            <a:ext cx="3294344" cy="9340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9923" y="1129007"/>
            <a:ext cx="6264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Day 1</a:t>
            </a:r>
            <a:r>
              <a:rPr lang="en-US" sz="2400" smtClean="0"/>
              <a:t>: Containers </a:t>
            </a:r>
            <a:r>
              <a:rPr lang="en-US" sz="2400" dirty="0" smtClean="0"/>
              <a:t>to Quiet </a:t>
            </a:r>
            <a:r>
              <a:rPr lang="en-US" sz="2400" smtClean="0"/>
              <a:t>the Dependency Hells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625037" y="4509273"/>
            <a:ext cx="767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Blatantly copied, smashed together, melted down, and </a:t>
            </a:r>
            <a:r>
              <a:rPr lang="en-US" dirty="0" err="1" smtClean="0"/>
              <a:t>reforged</a:t>
            </a:r>
            <a:r>
              <a:rPr lang="en-US" dirty="0" smtClean="0"/>
              <a:t> from efforts by:</a:t>
            </a:r>
          </a:p>
        </p:txBody>
      </p:sp>
      <p:pic>
        <p:nvPicPr>
          <p:cNvPr id="1026" name="Picture 2" descr="mage result for cyverse wiki log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31" y="1767982"/>
            <a:ext cx="3062616" cy="6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1710" y="4877941"/>
            <a:ext cx="1377709" cy="140641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/>
          <p:cNvSpPr txBox="1"/>
          <p:nvPr/>
        </p:nvSpPr>
        <p:spPr>
          <a:xfrm>
            <a:off x="737771" y="627298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26073" y="6272984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46935" y="6272984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54404" y="4190045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By Blake Joyce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44" y="2946139"/>
            <a:ext cx="1398788" cy="1291879"/>
          </a:xfrm>
          <a:prstGeom prst="rect">
            <a:avLst/>
          </a:prstGeom>
        </p:spPr>
      </p:pic>
      <p:pic>
        <p:nvPicPr>
          <p:cNvPr id="19" name="pasted-image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1421" y="4866573"/>
            <a:ext cx="1383674" cy="1383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mage result for singularity contain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83" y="3143987"/>
            <a:ext cx="2113622" cy="11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31" y="4889310"/>
            <a:ext cx="1383674" cy="13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tacc texas advanced computi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21" y="1634876"/>
            <a:ext cx="2427203" cy="93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 result for xsed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6508283" y="1630517"/>
            <a:ext cx="2265571" cy="11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0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15" y="431500"/>
            <a:ext cx="873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971AB"/>
                </a:solidFill>
              </a:rPr>
              <a:t>Uh Wait, So Who Cares?</a:t>
            </a:r>
            <a:endParaRPr lang="en-US" sz="3600" dirty="0">
              <a:solidFill>
                <a:srgbClr val="0971AB"/>
              </a:solidFill>
            </a:endParaRPr>
          </a:p>
        </p:txBody>
      </p:sp>
      <p:pic>
        <p:nvPicPr>
          <p:cNvPr id="6146" name="Picture 2" descr="mage result for docker shi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2499"/>
            <a:ext cx="9180054" cy="50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84005" y="6375156"/>
            <a:ext cx="705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https://</a:t>
            </a:r>
            <a:r>
              <a:rPr lang="en-US" dirty="0" err="1"/>
              <a:t>www.openxcell.com</a:t>
            </a:r>
            <a:r>
              <a:rPr lang="en-US" dirty="0"/>
              <a:t>/containerize-your-startup-with-</a:t>
            </a:r>
            <a:r>
              <a:rPr lang="en-US" dirty="0" err="1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ge result for knife s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" t="20696" b="17379"/>
          <a:stretch/>
        </p:blipFill>
        <p:spPr bwMode="auto">
          <a:xfrm>
            <a:off x="501041" y="4672467"/>
            <a:ext cx="2465100" cy="18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771" y="1091779"/>
            <a:ext cx="2985270" cy="224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3150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971AB"/>
                </a:solidFill>
              </a:rPr>
              <a:t>Of course at crazy </a:t>
            </a:r>
            <a:r>
              <a:rPr lang="en-US" sz="3200" smtClean="0">
                <a:solidFill>
                  <a:srgbClr val="0971AB"/>
                </a:solidFill>
              </a:rPr>
              <a:t>(enterprise) </a:t>
            </a:r>
            <a:r>
              <a:rPr lang="en-US" sz="3200" dirty="0" smtClean="0">
                <a:solidFill>
                  <a:srgbClr val="0971AB"/>
                </a:solidFill>
              </a:rPr>
              <a:t>scales you get this</a:t>
            </a:r>
            <a:endParaRPr lang="en-US" sz="3200" dirty="0">
              <a:solidFill>
                <a:srgbClr val="0971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3900" y="3282004"/>
            <a:ext cx="726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But that’s to be expected and I’ll say it’s early days yet (Docker started 2013)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07487" y="3764846"/>
            <a:ext cx="5311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I follow the philosophy of the middle path</a:t>
            </a:r>
          </a:p>
          <a:p>
            <a:pPr algn="ctr"/>
            <a:r>
              <a:rPr lang="en-US" sz="2000" b="1" dirty="0" smtClean="0"/>
              <a:t>In this case: use the right tool(s) for the right job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01459" y="6425853"/>
            <a:ext cx="17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Mostly worthless</a:t>
            </a:r>
            <a:endParaRPr lang="en-US"/>
          </a:p>
        </p:txBody>
      </p:sp>
      <p:pic>
        <p:nvPicPr>
          <p:cNvPr id="7174" name="Picture 6" descr="nly-knife-need-chefs-knif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34181" r="1495" b="40121"/>
          <a:stretch/>
        </p:blipFill>
        <p:spPr bwMode="auto">
          <a:xfrm rot="16200000">
            <a:off x="6610884" y="5393588"/>
            <a:ext cx="1757746" cy="30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11101" y="643838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Dubious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59326" y="6425853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</a:t>
            </a:r>
            <a:r>
              <a:rPr lang="en-US" smtClean="0"/>
              <a:t>personal suggestion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438" y="4672467"/>
            <a:ext cx="1013695" cy="18021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3657600"/>
            <a:ext cx="9143999" cy="0"/>
          </a:xfrm>
          <a:prstGeom prst="line">
            <a:avLst/>
          </a:prstGeom>
          <a:ln w="317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6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215" y="544234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Here’s Our Path to the Compute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0597" y="1438333"/>
            <a:ext cx="85397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Let’s speak in practical terms about our workflow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Day 1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Intro to Docker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Preparing containers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Perhaps Singularity?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b="1" dirty="0" smtClean="0"/>
              <a:t>Goal: get a container you can use next time</a:t>
            </a:r>
            <a:endParaRPr lang="en-US" sz="2800" b="1" dirty="0" smtClean="0"/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Docker to Cloud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Docker -&gt; Singularity -&gt; HPC</a:t>
            </a:r>
            <a:endParaRPr lang="en-US" sz="2800" dirty="0" smtClean="0"/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You figure out the compute resources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28001" y="6398066"/>
            <a:ext cx="8087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smtClean="0"/>
              <a:t>All </a:t>
            </a:r>
            <a:r>
              <a:rPr lang="en-US" sz="2000" dirty="0" smtClean="0"/>
              <a:t>the slides presented will be available to you after the webinar.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87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Ready Made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 pre-built containers from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lvl="1"/>
            <a:r>
              <a:rPr lang="en-US" dirty="0" smtClean="0"/>
              <a:t>Pull a base container and use that (</a:t>
            </a:r>
            <a:r>
              <a:rPr lang="en-US" dirty="0" err="1" smtClean="0"/>
              <a:t>DockerHub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Test Docker: Go for it!</a:t>
            </a:r>
            <a:endParaRPr lang="en-US" b="1" dirty="0"/>
          </a:p>
          <a:p>
            <a:pPr>
              <a:lnSpc>
                <a:spcPct val="110000"/>
              </a:lnSpc>
            </a:pPr>
            <a:r>
              <a:rPr lang="en-US" dirty="0"/>
              <a:t>Test the waters</a:t>
            </a:r>
            <a:r>
              <a:rPr lang="en-US" dirty="0" smtClean="0"/>
              <a:t>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 smtClean="0"/>
              <a:t>`</a:t>
            </a:r>
            <a:r>
              <a:rPr lang="en-US" dirty="0" err="1"/>
              <a:t>docker</a:t>
            </a:r>
            <a:r>
              <a:rPr lang="en-US" dirty="0"/>
              <a:t> run hello-world`</a:t>
            </a:r>
          </a:p>
        </p:txBody>
      </p:sp>
    </p:spTree>
    <p:extLst>
      <p:ext uri="{BB962C8B-B14F-4D97-AF65-F5344CB8AC3E}">
        <p14:creationId xmlns:p14="http://schemas.microsoft.com/office/powerpoint/2010/main" val="204401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748"/>
            <a:ext cx="8229600" cy="1143000"/>
          </a:xfrm>
        </p:spPr>
        <p:txBody>
          <a:bodyPr/>
          <a:lstStyle/>
          <a:p>
            <a:r>
              <a:rPr lang="en-US" dirty="0" smtClean="0"/>
              <a:t>Search </a:t>
            </a:r>
            <a:r>
              <a:rPr lang="en-US" dirty="0" err="1" smtClean="0"/>
              <a:t>DockerHub</a:t>
            </a:r>
            <a:r>
              <a:rPr lang="en-US" dirty="0" smtClean="0"/>
              <a:t>: Try it out!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89974"/>
            <a:ext cx="9144000" cy="4936190"/>
          </a:xfrm>
        </p:spPr>
        <p:txBody>
          <a:bodyPr>
            <a:normAutofit/>
          </a:bodyPr>
          <a:lstStyle/>
          <a:p>
            <a:r>
              <a:rPr lang="en-US" dirty="0" smtClean="0"/>
              <a:t>Use command line:</a:t>
            </a:r>
          </a:p>
          <a:p>
            <a:pPr marL="0" indent="0">
              <a:buNone/>
            </a:pPr>
            <a:r>
              <a:rPr lang="en-US" dirty="0" smtClean="0"/>
              <a:t>					`</a:t>
            </a:r>
            <a:r>
              <a:rPr lang="en-US" b="1" dirty="0" err="1" smtClean="0"/>
              <a:t>docker</a:t>
            </a:r>
            <a:r>
              <a:rPr lang="en-US" b="1" dirty="0" smtClean="0"/>
              <a:t> search </a:t>
            </a:r>
            <a:r>
              <a:rPr lang="en-US" b="1" dirty="0" err="1" smtClean="0"/>
              <a:t>ubuntu</a:t>
            </a:r>
            <a:r>
              <a:rPr lang="en-US" dirty="0" smtClean="0"/>
              <a:t>`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User </a:t>
            </a:r>
            <a:r>
              <a:rPr lang="en-US" dirty="0" err="1" smtClean="0"/>
              <a:t>DockerHub</a:t>
            </a:r>
            <a:r>
              <a:rPr lang="en-US" dirty="0" smtClean="0"/>
              <a:t> </a:t>
            </a:r>
            <a:r>
              <a:rPr lang="en-US" dirty="0"/>
              <a:t>website: https://</a:t>
            </a:r>
            <a:r>
              <a:rPr lang="en-US" dirty="0" err="1"/>
              <a:t>hub.docker.com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57" y="2384150"/>
            <a:ext cx="6839211" cy="25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215" y="469078"/>
            <a:ext cx="873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Pulling Docker Container</a:t>
            </a:r>
            <a:endParaRPr lang="en-US" sz="4000" dirty="0" smtClean="0">
              <a:solidFill>
                <a:srgbClr val="0971A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4355"/>
          <a:stretch/>
        </p:blipFill>
        <p:spPr>
          <a:xfrm>
            <a:off x="1240076" y="4460190"/>
            <a:ext cx="7903923" cy="2397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597" y="1050027"/>
            <a:ext cx="8539799" cy="341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For base OS, try the ‘Official Repository’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https://</a:t>
            </a:r>
            <a:r>
              <a:rPr lang="en-US" sz="2800" dirty="0" err="1"/>
              <a:t>docs.docker.com</a:t>
            </a:r>
            <a:r>
              <a:rPr lang="en-US" sz="2800" dirty="0"/>
              <a:t>/</a:t>
            </a:r>
            <a:r>
              <a:rPr lang="en-US" sz="2800" dirty="0" err="1"/>
              <a:t>docker</a:t>
            </a:r>
            <a:r>
              <a:rPr lang="en-US" sz="2800" dirty="0"/>
              <a:t>-hub/</a:t>
            </a:r>
            <a:r>
              <a:rPr lang="en-US" sz="2800" dirty="0" err="1"/>
              <a:t>official_repos</a:t>
            </a:r>
            <a:r>
              <a:rPr lang="en-US" sz="2800" dirty="0"/>
              <a:t>/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endParaRPr lang="en-US" sz="2800" dirty="0" smtClean="0"/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Once you find something you like, pull it to your local</a:t>
            </a:r>
          </a:p>
          <a:p>
            <a:pPr algn="ctr">
              <a:lnSpc>
                <a:spcPct val="110000"/>
              </a:lnSpc>
            </a:pPr>
            <a:r>
              <a:rPr lang="en-US" sz="2800" dirty="0" smtClean="0"/>
              <a:t>`</a:t>
            </a: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  <a:r>
              <a:rPr lang="en-US" sz="2800" dirty="0"/>
              <a:t>pull </a:t>
            </a:r>
            <a:r>
              <a:rPr lang="en-US" sz="2800" dirty="0" err="1" smtClean="0"/>
              <a:t>ubuntu</a:t>
            </a:r>
            <a:r>
              <a:rPr lang="en-US" sz="2800" dirty="0" smtClean="0"/>
              <a:t>`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NOTE: you can specify versions</a:t>
            </a:r>
          </a:p>
          <a:p>
            <a:pPr algn="ctr">
              <a:lnSpc>
                <a:spcPct val="110000"/>
              </a:lnSpc>
            </a:pPr>
            <a:r>
              <a:rPr lang="en-US" sz="2800" dirty="0" smtClean="0"/>
              <a:t>`</a:t>
            </a:r>
            <a:r>
              <a:rPr lang="en-US" sz="2800" dirty="0" err="1" smtClean="0"/>
              <a:t>docker</a:t>
            </a:r>
            <a:r>
              <a:rPr lang="en-US" sz="2800" dirty="0" smtClean="0"/>
              <a:t> pull ubuntu:16.10`</a:t>
            </a:r>
          </a:p>
        </p:txBody>
      </p:sp>
      <p:sp>
        <p:nvSpPr>
          <p:cNvPr id="5" name="Right Arrow 4"/>
          <p:cNvSpPr/>
          <p:nvPr/>
        </p:nvSpPr>
        <p:spPr>
          <a:xfrm>
            <a:off x="613775" y="5887233"/>
            <a:ext cx="826718" cy="5135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215" y="469078"/>
            <a:ext cx="873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Runnin</a:t>
            </a:r>
            <a:r>
              <a:rPr lang="en-US" sz="4000" dirty="0" smtClean="0">
                <a:solidFill>
                  <a:srgbClr val="0971AB"/>
                </a:solidFill>
              </a:rPr>
              <a:t>g Docker Containers</a:t>
            </a:r>
            <a:endParaRPr lang="en-US" sz="4000" dirty="0" smtClean="0">
              <a:solidFill>
                <a:srgbClr val="0971A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0597" y="1050027"/>
            <a:ext cx="8539799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This is what we did before</a:t>
            </a:r>
          </a:p>
          <a:p>
            <a:pPr algn="ctr">
              <a:lnSpc>
                <a:spcPct val="110000"/>
              </a:lnSpc>
            </a:pPr>
            <a:r>
              <a:rPr lang="en-US" sz="2800" dirty="0" smtClean="0"/>
              <a:t>`</a:t>
            </a:r>
            <a:r>
              <a:rPr lang="en-US" sz="2800" dirty="0" err="1" smtClean="0"/>
              <a:t>docker</a:t>
            </a:r>
            <a:r>
              <a:rPr lang="en-US" sz="2800" dirty="0" smtClean="0"/>
              <a:t> run hello-world`</a:t>
            </a:r>
          </a:p>
          <a:p>
            <a:pPr marL="457200" indent="-457200">
              <a:lnSpc>
                <a:spcPct val="110000"/>
              </a:lnSpc>
              <a:buFont typeface="Arial" charset="0"/>
              <a:buChar char="•"/>
            </a:pPr>
            <a:endParaRPr lang="en-US" sz="2800" dirty="0"/>
          </a:p>
          <a:p>
            <a:pPr marL="457200" indent="-457200">
              <a:lnSpc>
                <a:spcPct val="110000"/>
              </a:lnSpc>
              <a:buFont typeface="Arial" charset="0"/>
              <a:buChar char="•"/>
            </a:pPr>
            <a:r>
              <a:rPr lang="en-US" sz="2800" dirty="0" smtClean="0"/>
              <a:t>Find your own interesting container</a:t>
            </a:r>
          </a:p>
          <a:p>
            <a:pPr marL="457200" indent="-457200">
              <a:lnSpc>
                <a:spcPct val="110000"/>
              </a:lnSpc>
              <a:buFont typeface="Arial" charset="0"/>
              <a:buChar char="•"/>
            </a:pPr>
            <a:r>
              <a:rPr lang="en-US" sz="2800" dirty="0" smtClean="0"/>
              <a:t>Try dropping some data in there or installing something else (note: it’s better to add installs to </a:t>
            </a:r>
            <a:r>
              <a:rPr lang="en-US" sz="2800" dirty="0" err="1" smtClean="0"/>
              <a:t>dockerfile</a:t>
            </a:r>
            <a:r>
              <a:rPr lang="en-US" sz="2800" dirty="0" smtClean="0"/>
              <a:t>)</a:t>
            </a:r>
          </a:p>
          <a:p>
            <a:pPr marL="457200" indent="-457200">
              <a:lnSpc>
                <a:spcPct val="110000"/>
              </a:lnSpc>
              <a:buFont typeface="Arial" charset="0"/>
              <a:buChar char="•"/>
            </a:pPr>
            <a:endParaRPr lang="en-US" sz="2800" dirty="0" smtClean="0"/>
          </a:p>
          <a:p>
            <a:pPr algn="ctr">
              <a:lnSpc>
                <a:spcPct val="110000"/>
              </a:lnSpc>
            </a:pPr>
            <a:r>
              <a:rPr lang="en-US" sz="2800" dirty="0" smtClean="0"/>
              <a:t>`</a:t>
            </a:r>
            <a:r>
              <a:rPr lang="en-US" sz="2800" dirty="0" err="1" smtClean="0"/>
              <a:t>docker</a:t>
            </a:r>
            <a:r>
              <a:rPr lang="en-US" sz="2800" dirty="0" smtClean="0"/>
              <a:t> run [image name]`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53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iscoveryEnvironment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1719948" y="1439326"/>
            <a:ext cx="5486400" cy="41148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85289"/>
            <a:ext cx="5486400" cy="80486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Docker</a:t>
            </a:r>
            <a:r>
              <a:rPr lang="en-US" sz="3200" dirty="0" smtClean="0"/>
              <a:t> Runs Software Here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261643" y="684943"/>
            <a:ext cx="6547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Scaling </a:t>
            </a:r>
            <a:r>
              <a:rPr lang="en-US" sz="2800" smtClean="0"/>
              <a:t>Up: </a:t>
            </a:r>
            <a:r>
              <a:rPr lang="en-US" sz="2800" dirty="0" err="1" smtClean="0"/>
              <a:t>CyVerse</a:t>
            </a:r>
            <a:r>
              <a:rPr lang="en-US" sz="2800" dirty="0" smtClean="0"/>
              <a:t> </a:t>
            </a:r>
            <a:r>
              <a:rPr lang="en-US" sz="2800" dirty="0" smtClean="0"/>
              <a:t>Discovery Environment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38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3" y="609252"/>
            <a:ext cx="6605044" cy="602902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983276" y="876822"/>
            <a:ext cx="1778696" cy="9018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Pull from </a:t>
            </a:r>
            <a:r>
              <a:rPr lang="en-US" b="1" dirty="0" err="1" smtClean="0"/>
              <a:t>DockerHub</a:t>
            </a:r>
            <a:endParaRPr lang="en-US" b="1" dirty="0"/>
          </a:p>
        </p:txBody>
      </p:sp>
      <p:cxnSp>
        <p:nvCxnSpPr>
          <p:cNvPr id="10" name="Curved Connector 9"/>
          <p:cNvCxnSpPr>
            <a:endCxn id="8" idx="0"/>
          </p:cNvCxnSpPr>
          <p:nvPr/>
        </p:nvCxnSpPr>
        <p:spPr>
          <a:xfrm flipV="1">
            <a:off x="2430049" y="876822"/>
            <a:ext cx="2442575" cy="325677"/>
          </a:xfrm>
          <a:prstGeom prst="curvedConnector4">
            <a:avLst>
              <a:gd name="adj1" fmla="val 4616"/>
              <a:gd name="adj2" fmla="val 17019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8" idx="2"/>
          </p:cNvCxnSpPr>
          <p:nvPr/>
        </p:nvCxnSpPr>
        <p:spPr>
          <a:xfrm rot="5400000">
            <a:off x="3272554" y="2157478"/>
            <a:ext cx="1978852" cy="1221288"/>
          </a:xfrm>
          <a:prstGeom prst="curvedConnector3">
            <a:avLst>
              <a:gd name="adj1" fmla="val 1012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5918" y="609252"/>
            <a:ext cx="336624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 </a:t>
            </a:r>
            <a:r>
              <a:rPr lang="en-US" dirty="0" err="1" smtClean="0"/>
              <a:t>CyVerse</a:t>
            </a:r>
            <a:r>
              <a:rPr lang="en-US" dirty="0" smtClean="0"/>
              <a:t> App Integration.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Devisetty</a:t>
            </a:r>
            <a:r>
              <a:rPr lang="en-US" dirty="0"/>
              <a:t> 2016 </a:t>
            </a:r>
            <a:endParaRPr lang="en-US" dirty="0" smtClean="0"/>
          </a:p>
          <a:p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dx.doi.org</a:t>
            </a:r>
            <a:r>
              <a:rPr lang="en-US" sz="1100" dirty="0"/>
              <a:t>/10.12688/f1000research.8935.3</a:t>
            </a:r>
          </a:p>
        </p:txBody>
      </p:sp>
    </p:spTree>
    <p:extLst>
      <p:ext uri="{BB962C8B-B14F-4D97-AF65-F5344CB8AC3E}">
        <p14:creationId xmlns:p14="http://schemas.microsoft.com/office/powerpoint/2010/main" val="165241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15" y="544234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Adding a Tool to </a:t>
            </a:r>
            <a:r>
              <a:rPr lang="en-US" sz="4000" dirty="0" err="1" smtClean="0">
                <a:solidFill>
                  <a:srgbClr val="0971AB"/>
                </a:solidFill>
              </a:rPr>
              <a:t>CyVerse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214" y="1691013"/>
            <a:ext cx="8734181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/>
              <a:t>Test it locally! (Example below; assumes an </a:t>
            </a:r>
            <a:r>
              <a:rPr lang="en-US" sz="2800" dirty="0" err="1"/>
              <a:t>entrypoint</a:t>
            </a:r>
            <a:r>
              <a:rPr lang="en-US" sz="2800" dirty="0"/>
              <a:t>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/>
              <a:t>Input data is in a scratch directory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/>
              <a:t>Working directory set with `-w` flag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/>
              <a:t>Environmental variables can be passed with `-e` flag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endParaRPr lang="en-US" sz="2800" dirty="0"/>
          </a:p>
          <a:p>
            <a:r>
              <a:rPr lang="en-US" sz="2400" dirty="0"/>
              <a:t>`</a:t>
            </a:r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dirty="0" err="1"/>
              <a:t>rm</a:t>
            </a:r>
            <a:r>
              <a:rPr lang="en-US" sz="2400" dirty="0"/>
              <a:t> -v ~/my-scratch-</a:t>
            </a:r>
            <a:r>
              <a:rPr lang="en-US" sz="2400" dirty="0" err="1"/>
              <a:t>dir</a:t>
            </a:r>
            <a:r>
              <a:rPr lang="en-US" sz="2400" dirty="0"/>
              <a:t>:/working-</a:t>
            </a:r>
            <a:r>
              <a:rPr lang="en-US" sz="2400" dirty="0" err="1"/>
              <a:t>dir</a:t>
            </a:r>
            <a:r>
              <a:rPr lang="en-US" sz="2400" dirty="0"/>
              <a:t> </a:t>
            </a:r>
          </a:p>
          <a:p>
            <a:r>
              <a:rPr lang="en-US" sz="2400" dirty="0"/>
              <a:t>-w /working-</a:t>
            </a:r>
            <a:r>
              <a:rPr lang="en-US" sz="2400" dirty="0" err="1"/>
              <a:t>dir</a:t>
            </a:r>
            <a:r>
              <a:rPr lang="en-US" sz="2400" dirty="0"/>
              <a:t> </a:t>
            </a:r>
          </a:p>
          <a:p>
            <a:r>
              <a:rPr lang="en-US" sz="2400" dirty="0"/>
              <a:t>your/</a:t>
            </a:r>
            <a:r>
              <a:rPr lang="en-US" sz="2400" dirty="0" err="1"/>
              <a:t>docker</a:t>
            </a:r>
            <a:r>
              <a:rPr lang="en-US" sz="2400" dirty="0"/>
              <a:t>-image </a:t>
            </a:r>
          </a:p>
          <a:p>
            <a:r>
              <a:rPr lang="en-US" sz="2400" dirty="0"/>
              <a:t>user-input-1 user-input-2`</a:t>
            </a:r>
          </a:p>
        </p:txBody>
      </p:sp>
    </p:spTree>
    <p:extLst>
      <p:ext uri="{BB962C8B-B14F-4D97-AF65-F5344CB8AC3E}">
        <p14:creationId xmlns:p14="http://schemas.microsoft.com/office/powerpoint/2010/main" val="16892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Larger compute resources</a:t>
            </a:r>
          </a:p>
          <a:p>
            <a:pPr lvl="1"/>
            <a:r>
              <a:rPr lang="en-US" dirty="0" smtClean="0"/>
              <a:t>Accomplish tasks not feasible on local</a:t>
            </a:r>
          </a:p>
          <a:p>
            <a:pPr lvl="1"/>
            <a:r>
              <a:rPr lang="en-US" dirty="0" smtClean="0"/>
              <a:t>Accomplish tasks faster</a:t>
            </a:r>
          </a:p>
          <a:p>
            <a:pPr lvl="2"/>
            <a:r>
              <a:rPr lang="en-US" dirty="0" smtClean="0"/>
              <a:t>Always be lazy! Laziness is directly responsible for civilization (more on this later)</a:t>
            </a:r>
          </a:p>
          <a:p>
            <a:pPr lvl="2"/>
            <a:r>
              <a:rPr lang="en-US" dirty="0" smtClean="0"/>
              <a:t>Data-driven decision making expedited</a:t>
            </a:r>
          </a:p>
          <a:p>
            <a:r>
              <a:rPr lang="en-US" dirty="0" smtClean="0"/>
              <a:t>Cheaper (free!?) resources</a:t>
            </a:r>
          </a:p>
          <a:p>
            <a:pPr lvl="1"/>
            <a:r>
              <a:rPr lang="en-US" dirty="0" smtClean="0"/>
              <a:t>Single time use of specialty resources (GPUs,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Off hour consumption is really cheap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215" y="431500"/>
            <a:ext cx="873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971AB"/>
                </a:solidFill>
              </a:rPr>
              <a:t>What We Are Really Interested In </a:t>
            </a:r>
            <a:endParaRPr lang="en-US" sz="4000" dirty="0">
              <a:solidFill>
                <a:srgbClr val="0971AB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340" y="6187858"/>
            <a:ext cx="8077200" cy="717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Basically this translates as: HPC </a:t>
            </a:r>
            <a:r>
              <a:rPr lang="en-US" smtClean="0"/>
              <a:t>or Cloud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883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861"/>
            <a:ext cx="9144000" cy="485040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8484408">
            <a:off x="5599135" y="691847"/>
            <a:ext cx="513567" cy="3131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1009" y="383398"/>
            <a:ext cx="314510" cy="40011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dobe Caslon Pro" charset="0"/>
                <a:ea typeface="Adobe Caslon Pro" charset="0"/>
                <a:cs typeface="Adobe Caslon Pro" charset="0"/>
              </a:rPr>
              <a:t>1</a:t>
            </a:r>
            <a:endParaRPr lang="en-US" b="1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9687493">
            <a:off x="2170088" y="1894871"/>
            <a:ext cx="513567" cy="3131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195" y="2051447"/>
            <a:ext cx="314510" cy="40011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Adobe Caslon Pro" charset="0"/>
                <a:ea typeface="Adobe Caslon Pro" charset="0"/>
                <a:cs typeface="Adobe Caslon Pro" charset="0"/>
              </a:rPr>
              <a:t>2</a:t>
            </a:r>
            <a:endParaRPr lang="en-US" b="1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153" y="3255886"/>
            <a:ext cx="6663847" cy="35423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687493">
            <a:off x="3249414" y="5684715"/>
            <a:ext cx="513567" cy="3131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28521" y="5841291"/>
            <a:ext cx="314510" cy="40011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dobe Caslon Pro" charset="0"/>
                <a:ea typeface="Adobe Caslon Pro" charset="0"/>
                <a:cs typeface="Adobe Caslon Pro" charset="0"/>
              </a:rPr>
              <a:t>3</a:t>
            </a:r>
            <a:endParaRPr lang="en-US" b="1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2120"/>
            <a:ext cx="8229600" cy="5511935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Derive </a:t>
            </a:r>
            <a:r>
              <a:rPr lang="en-US" dirty="0"/>
              <a:t>the tool from an official Docker image (e.g., ubuntu:14.04.3 for the operating system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Example </a:t>
            </a:r>
            <a:r>
              <a:rPr lang="en-US" dirty="0" err="1" smtClean="0"/>
              <a:t>Dockerfile</a:t>
            </a:r>
            <a:r>
              <a:rPr lang="en-US" dirty="0" smtClean="0"/>
              <a:t> from </a:t>
            </a:r>
            <a:r>
              <a:rPr lang="en-US" dirty="0" err="1" smtClean="0"/>
              <a:t>Devisetty</a:t>
            </a:r>
            <a:r>
              <a:rPr lang="en-US" dirty="0" smtClean="0"/>
              <a:t> 2017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`</a:t>
            </a:r>
            <a:r>
              <a:rPr lang="tr-TR" dirty="0"/>
              <a:t>FROM ubuntu:14.04.3</a:t>
            </a:r>
          </a:p>
          <a:p>
            <a:pPr marL="0" indent="0">
              <a:buNone/>
            </a:pPr>
            <a:r>
              <a:rPr lang="tr-TR" dirty="0"/>
              <a:t>MAINTAINER </a:t>
            </a:r>
            <a:r>
              <a:rPr lang="tr-TR" dirty="0" err="1"/>
              <a:t>Kapeel</a:t>
            </a:r>
            <a:r>
              <a:rPr lang="tr-TR" dirty="0"/>
              <a:t> </a:t>
            </a:r>
            <a:r>
              <a:rPr lang="tr-TR" dirty="0" err="1"/>
              <a:t>Chougule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LABEL </a:t>
            </a:r>
            <a:r>
              <a:rPr lang="tr-TR" dirty="0" err="1"/>
              <a:t>Description</a:t>
            </a:r>
            <a:r>
              <a:rPr lang="tr-TR" dirty="0"/>
              <a:t>="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</a:t>
            </a:r>
            <a:r>
              <a:rPr lang="tr-TR" dirty="0" err="1"/>
              <a:t>Kallisto</a:t>
            </a:r>
            <a:r>
              <a:rPr lang="tr-TR" dirty="0"/>
              <a:t> RNA </a:t>
            </a:r>
            <a:r>
              <a:rPr lang="tr-TR" dirty="0" err="1"/>
              <a:t>seq</a:t>
            </a:r>
            <a:r>
              <a:rPr lang="tr-TR" dirty="0"/>
              <a:t> </a:t>
            </a:r>
            <a:r>
              <a:rPr lang="tr-TR" dirty="0" err="1"/>
              <a:t>quantification</a:t>
            </a:r>
            <a:r>
              <a:rPr lang="tr-TR" dirty="0"/>
              <a:t> </a:t>
            </a:r>
            <a:r>
              <a:rPr lang="tr-TR" dirty="0" err="1"/>
              <a:t>tool</a:t>
            </a:r>
            <a:r>
              <a:rPr lang="tr-TR" dirty="0"/>
              <a:t>"</a:t>
            </a:r>
          </a:p>
          <a:p>
            <a:pPr marL="0" indent="0">
              <a:buNone/>
            </a:pPr>
            <a:r>
              <a:rPr lang="tr-TR" dirty="0"/>
              <a:t>RUN </a:t>
            </a:r>
            <a:r>
              <a:rPr lang="tr-TR" dirty="0" err="1"/>
              <a:t>apt-get</a:t>
            </a:r>
            <a:r>
              <a:rPr lang="tr-TR" dirty="0"/>
              <a:t> </a:t>
            </a:r>
            <a:r>
              <a:rPr lang="tr-TR" dirty="0" err="1"/>
              <a:t>update</a:t>
            </a:r>
            <a:r>
              <a:rPr lang="tr-TR" dirty="0"/>
              <a:t> &amp;&amp; </a:t>
            </a:r>
            <a:r>
              <a:rPr lang="tr-TR" dirty="0" err="1"/>
              <a:t>apt-get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 -y </a:t>
            </a:r>
            <a:r>
              <a:rPr lang="tr-TR" dirty="0" err="1"/>
              <a:t>build-essential</a:t>
            </a:r>
            <a:r>
              <a:rPr lang="tr-TR" dirty="0"/>
              <a:t> </a:t>
            </a:r>
            <a:r>
              <a:rPr lang="tr-TR" dirty="0" err="1"/>
              <a:t>cmake</a:t>
            </a:r>
            <a:r>
              <a:rPr lang="tr-TR" dirty="0"/>
              <a:t> zlib1g-dev libhdf5-dev</a:t>
            </a:r>
          </a:p>
          <a:p>
            <a:pPr marL="0" indent="0">
              <a:buNone/>
            </a:pPr>
            <a:r>
              <a:rPr lang="tr-TR" dirty="0"/>
              <a:t>RUN </a:t>
            </a:r>
            <a:r>
              <a:rPr lang="tr-TR" dirty="0" err="1"/>
              <a:t>apt-get</a:t>
            </a:r>
            <a:r>
              <a:rPr lang="tr-TR" dirty="0"/>
              <a:t> </a:t>
            </a:r>
            <a:r>
              <a:rPr lang="tr-TR" dirty="0" err="1"/>
              <a:t>install</a:t>
            </a:r>
            <a:r>
              <a:rPr lang="tr-TR" dirty="0"/>
              <a:t> --</a:t>
            </a:r>
            <a:r>
              <a:rPr lang="tr-TR" dirty="0" err="1"/>
              <a:t>yes</a:t>
            </a:r>
            <a:r>
              <a:rPr lang="tr-TR" dirty="0"/>
              <a:t> git</a:t>
            </a:r>
          </a:p>
          <a:p>
            <a:pPr marL="0" indent="0">
              <a:buNone/>
            </a:pPr>
            <a:r>
              <a:rPr lang="tr-TR" dirty="0"/>
              <a:t>RUN git </a:t>
            </a:r>
            <a:r>
              <a:rPr lang="tr-TR" dirty="0" err="1"/>
              <a:t>clone</a:t>
            </a:r>
            <a:r>
              <a:rPr lang="tr-TR" dirty="0"/>
              <a:t> </a:t>
            </a:r>
            <a:r>
              <a:rPr lang="tr-TR" dirty="0" err="1"/>
              <a:t>https</a:t>
            </a:r>
            <a:r>
              <a:rPr lang="tr-TR" dirty="0"/>
              <a:t>://</a:t>
            </a:r>
            <a:r>
              <a:rPr lang="tr-TR" dirty="0" err="1"/>
              <a:t>github.com</a:t>
            </a:r>
            <a:r>
              <a:rPr lang="tr-TR" dirty="0"/>
              <a:t>/</a:t>
            </a:r>
            <a:r>
              <a:rPr lang="tr-TR" dirty="0" err="1"/>
              <a:t>pachterlab</a:t>
            </a:r>
            <a:r>
              <a:rPr lang="tr-TR" dirty="0"/>
              <a:t>/</a:t>
            </a:r>
            <a:r>
              <a:rPr lang="tr-TR" dirty="0" err="1"/>
              <a:t>kallisto.git</a:t>
            </a:r>
            <a:r>
              <a:rPr lang="tr-TR" dirty="0"/>
              <a:t> \</a:t>
            </a:r>
          </a:p>
          <a:p>
            <a:pPr marL="0" indent="0">
              <a:buNone/>
            </a:pPr>
            <a:r>
              <a:rPr lang="tr-TR" dirty="0"/>
              <a:t>&amp;&amp; cd </a:t>
            </a:r>
            <a:r>
              <a:rPr lang="tr-TR" dirty="0" err="1"/>
              <a:t>kallisto</a:t>
            </a:r>
            <a:r>
              <a:rPr lang="tr-TR" dirty="0"/>
              <a:t> \</a:t>
            </a:r>
          </a:p>
          <a:p>
            <a:pPr marL="0" indent="0">
              <a:buNone/>
            </a:pPr>
            <a:r>
              <a:rPr lang="tr-TR" dirty="0"/>
              <a:t>&amp;&amp; git </a:t>
            </a:r>
            <a:r>
              <a:rPr lang="tr-TR" dirty="0" err="1"/>
              <a:t>checkout</a:t>
            </a:r>
            <a:r>
              <a:rPr lang="tr-TR" dirty="0"/>
              <a:t> 5c5ee8a45d6afce65adf4ab18048b40d527fcf5c \</a:t>
            </a:r>
          </a:p>
          <a:p>
            <a:pPr marL="0" indent="0">
              <a:buNone/>
            </a:pPr>
            <a:r>
              <a:rPr lang="tr-TR" dirty="0"/>
              <a:t>&amp;&amp; </a:t>
            </a:r>
            <a:r>
              <a:rPr lang="tr-TR" dirty="0" err="1"/>
              <a:t>mkdir</a:t>
            </a:r>
            <a:r>
              <a:rPr lang="tr-TR" dirty="0"/>
              <a:t> </a:t>
            </a:r>
            <a:r>
              <a:rPr lang="tr-TR" dirty="0" err="1"/>
              <a:t>build</a:t>
            </a:r>
            <a:r>
              <a:rPr lang="tr-TR" dirty="0"/>
              <a:t> \</a:t>
            </a:r>
          </a:p>
          <a:p>
            <a:pPr marL="0" indent="0">
              <a:buNone/>
            </a:pPr>
            <a:r>
              <a:rPr lang="en-US" dirty="0"/>
              <a:t>&amp;&amp; cd build \</a:t>
            </a:r>
          </a:p>
          <a:p>
            <a:pPr marL="0" indent="0">
              <a:buNone/>
            </a:pPr>
            <a:r>
              <a:rPr lang="en-US" dirty="0"/>
              <a:t>&amp;&amp; </a:t>
            </a:r>
            <a:r>
              <a:rPr lang="en-US" dirty="0" err="1"/>
              <a:t>cmake</a:t>
            </a:r>
            <a:r>
              <a:rPr lang="en-US" dirty="0"/>
              <a:t> .. \</a:t>
            </a:r>
          </a:p>
          <a:p>
            <a:pPr marL="0" indent="0">
              <a:buNone/>
            </a:pPr>
            <a:r>
              <a:rPr lang="en-US" dirty="0"/>
              <a:t>&amp;&amp; make \</a:t>
            </a:r>
          </a:p>
          <a:p>
            <a:pPr marL="0" indent="0">
              <a:buNone/>
            </a:pPr>
            <a:r>
              <a:rPr lang="en-US" dirty="0"/>
              <a:t>&amp;&amp; make install</a:t>
            </a:r>
          </a:p>
          <a:p>
            <a:pPr marL="0" indent="0">
              <a:buNone/>
            </a:pPr>
            <a:r>
              <a:rPr lang="en-US" dirty="0"/>
              <a:t>ENTRYPOINT </a:t>
            </a:r>
            <a:r>
              <a:rPr lang="en-US" dirty="0" smtClean="0"/>
              <a:t>["</a:t>
            </a:r>
            <a:r>
              <a:rPr lang="en-US" dirty="0" err="1"/>
              <a:t>kallisto</a:t>
            </a:r>
            <a:r>
              <a:rPr lang="en-US" dirty="0" smtClean="0"/>
              <a:t>"]`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`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build -t"=</a:t>
            </a:r>
            <a:r>
              <a:rPr lang="en-US" dirty="0" err="1" smtClean="0"/>
              <a:t>ubuntu</a:t>
            </a:r>
            <a:r>
              <a:rPr lang="en-US" dirty="0" smtClean="0"/>
              <a:t>/</a:t>
            </a:r>
            <a:r>
              <a:rPr lang="en-US" dirty="0" err="1" smtClean="0"/>
              <a:t>kallisto</a:t>
            </a:r>
            <a:r>
              <a:rPr lang="en-US" dirty="0" smtClean="0"/>
              <a:t>”`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rm</a:t>
            </a:r>
            <a:r>
              <a:rPr lang="en-US" dirty="0"/>
              <a:t> -v /</a:t>
            </a:r>
            <a:r>
              <a:rPr lang="en-US" dirty="0" smtClean="0"/>
              <a:t>Users/bjoyce3/Downloads</a:t>
            </a:r>
            <a:r>
              <a:rPr lang="en-US" dirty="0"/>
              <a:t>:/</a:t>
            </a:r>
            <a:r>
              <a:rPr lang="en-US" dirty="0" err="1"/>
              <a:t>kallisto_data</a:t>
            </a:r>
            <a:r>
              <a:rPr lang="en-US" dirty="0"/>
              <a:t> -w </a:t>
            </a:r>
            <a:r>
              <a:rPr lang="en-US" dirty="0" err="1" smtClean="0"/>
              <a:t>kallisto_dataubuntu</a:t>
            </a:r>
            <a:r>
              <a:rPr lang="en-US" dirty="0" smtClean="0"/>
              <a:t>/</a:t>
            </a:r>
            <a:r>
              <a:rPr lang="en-US" dirty="0" err="1" smtClean="0"/>
              <a:t>kallisto</a:t>
            </a:r>
            <a:r>
              <a:rPr lang="en-US" dirty="0" smtClean="0"/>
              <a:t> </a:t>
            </a:r>
            <a:r>
              <a:rPr lang="en-US" dirty="0" err="1"/>
              <a:t>kallisto</a:t>
            </a:r>
            <a:r>
              <a:rPr lang="en-US" dirty="0"/>
              <a:t> index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transcripts.idx</a:t>
            </a:r>
            <a:r>
              <a:rPr lang="en-US" dirty="0"/>
              <a:t> </a:t>
            </a:r>
            <a:r>
              <a:rPr lang="en-US" dirty="0" err="1"/>
              <a:t>transcripts.fasta.gz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544234"/>
            <a:ext cx="898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Example: Start with a </a:t>
            </a:r>
            <a:r>
              <a:rPr lang="en-US" sz="4000" dirty="0" err="1" smtClean="0">
                <a:solidFill>
                  <a:srgbClr val="0971AB"/>
                </a:solidFill>
              </a:rPr>
              <a:t>Dockerfile</a:t>
            </a:r>
            <a:endParaRPr lang="en-US" sz="4000" dirty="0" smtClean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8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Include </a:t>
            </a:r>
            <a:r>
              <a:rPr lang="en-US" dirty="0"/>
              <a:t>all installation steps in the </a:t>
            </a:r>
            <a:r>
              <a:rPr lang="en-US" dirty="0" err="1" smtClean="0"/>
              <a:t>Dockerfile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should not copy and run a script that</a:t>
            </a:r>
          </a:p>
          <a:p>
            <a:r>
              <a:rPr lang="en-US" dirty="0" smtClean="0"/>
              <a:t>APT commands </a:t>
            </a:r>
            <a:r>
              <a:rPr lang="en-US" dirty="0"/>
              <a:t>should be in the </a:t>
            </a:r>
            <a:r>
              <a:rPr lang="en-US" dirty="0" err="1" smtClean="0"/>
              <a:t>Dockerfile</a:t>
            </a:r>
            <a:endParaRPr lang="en-US" dirty="0"/>
          </a:p>
          <a:p>
            <a:r>
              <a:rPr lang="en-US" dirty="0" smtClean="0"/>
              <a:t>Write </a:t>
            </a:r>
            <a:r>
              <a:rPr lang="en-US" dirty="0"/>
              <a:t>the </a:t>
            </a:r>
            <a:r>
              <a:rPr lang="en-US" dirty="0" err="1"/>
              <a:t>Dockerfile</a:t>
            </a:r>
            <a:r>
              <a:rPr lang="en-US" dirty="0"/>
              <a:t> to fail </a:t>
            </a:r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anything goes wrong, construction of the image will </a:t>
            </a:r>
            <a:r>
              <a:rPr lang="en-US" dirty="0" smtClean="0"/>
              <a:t>fail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Docker image will not be </a:t>
            </a:r>
            <a:r>
              <a:rPr lang="en-US" dirty="0" smtClean="0"/>
              <a:t>deployed</a:t>
            </a:r>
            <a:endParaRPr lang="en-US" dirty="0"/>
          </a:p>
          <a:p>
            <a:r>
              <a:rPr lang="en-US" dirty="0" smtClean="0"/>
              <a:t>Encapsulate </a:t>
            </a:r>
            <a:r>
              <a:rPr lang="en-US" dirty="0"/>
              <a:t>the tool execution to avoid external dependencies unless by design (e.g., tool </a:t>
            </a:r>
            <a:r>
              <a:rPr lang="en-US" dirty="0" smtClean="0"/>
              <a:t>provides integration </a:t>
            </a:r>
            <a:r>
              <a:rPr lang="en-US" dirty="0"/>
              <a:t>with external service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entrypoints</a:t>
            </a:r>
            <a:r>
              <a:rPr lang="en-US" dirty="0"/>
              <a:t>!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http://</a:t>
            </a:r>
            <a:r>
              <a:rPr lang="en-US" dirty="0" err="1"/>
              <a:t>goinbigdata.com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-run-vs-</a:t>
            </a:r>
            <a:r>
              <a:rPr lang="en-US" dirty="0" err="1"/>
              <a:t>cmd</a:t>
            </a:r>
            <a:r>
              <a:rPr lang="en-US" dirty="0"/>
              <a:t>-vs-</a:t>
            </a:r>
            <a:r>
              <a:rPr lang="en-US" dirty="0" err="1"/>
              <a:t>entrypoint</a:t>
            </a:r>
            <a:r>
              <a:rPr lang="en-US" dirty="0"/>
              <a:t>/)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544234"/>
            <a:ext cx="89803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Building Your Own: </a:t>
            </a:r>
            <a:r>
              <a:rPr lang="en-US" sz="4000" dirty="0" err="1" smtClean="0">
                <a:solidFill>
                  <a:srgbClr val="0971AB"/>
                </a:solidFill>
              </a:rPr>
              <a:t>CyVerse</a:t>
            </a:r>
            <a:r>
              <a:rPr lang="en-US" sz="4000" dirty="0" smtClean="0">
                <a:solidFill>
                  <a:srgbClr val="0971AB"/>
                </a:solidFill>
              </a:rPr>
              <a:t> Best Practices</a:t>
            </a:r>
            <a:endParaRPr lang="en-US" sz="4000" dirty="0" smtClean="0">
              <a:solidFill>
                <a:srgbClr val="0971A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4910" y="6126163"/>
            <a:ext cx="5194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Reproducibility is </a:t>
            </a:r>
            <a:r>
              <a:rPr lang="en-US" sz="2800" b="1" smtClean="0"/>
              <a:t>very important!</a:t>
            </a: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20798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215" y="544234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Limitations by Platforms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215" y="1503123"/>
            <a:ext cx="84027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Windows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First of all, if you’re reading this: shame on you. Coding on a Windows box!</a:t>
            </a:r>
          </a:p>
          <a:p>
            <a:r>
              <a:rPr lang="en-US" sz="2000" dirty="0" smtClean="0"/>
              <a:t>	Docker is available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Singularity is not (so no HPC)</a:t>
            </a:r>
          </a:p>
          <a:p>
            <a:r>
              <a:rPr lang="en-US" sz="2000" dirty="0" smtClean="0"/>
              <a:t>Mac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All good. This workflow was created on a Mac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Industry</a:t>
            </a:r>
          </a:p>
          <a:p>
            <a:pPr lvl="1"/>
            <a:r>
              <a:rPr lang="en-US" dirty="0" smtClean="0"/>
              <a:t>No access to XSEDE/UA HPC/</a:t>
            </a:r>
            <a:r>
              <a:rPr lang="en-US" dirty="0" err="1" smtClean="0"/>
              <a:t>CyVerse</a:t>
            </a:r>
            <a:r>
              <a:rPr lang="en-US" dirty="0" smtClean="0"/>
              <a:t> without prior discussion</a:t>
            </a:r>
          </a:p>
          <a:p>
            <a:r>
              <a:rPr lang="en-US" dirty="0"/>
              <a:t>Government</a:t>
            </a:r>
          </a:p>
          <a:p>
            <a:pPr lvl="1"/>
            <a:r>
              <a:rPr lang="en-US" dirty="0"/>
              <a:t>Budgetary terror every 4 years</a:t>
            </a:r>
          </a:p>
          <a:p>
            <a:pPr lvl="1"/>
            <a:r>
              <a:rPr lang="en-US" dirty="0"/>
              <a:t>No UA </a:t>
            </a:r>
            <a:r>
              <a:rPr lang="en-US" dirty="0" smtClean="0"/>
              <a:t>HPC</a:t>
            </a:r>
          </a:p>
          <a:p>
            <a:r>
              <a:rPr lang="en-US" dirty="0" smtClean="0"/>
              <a:t>Academics</a:t>
            </a:r>
          </a:p>
          <a:p>
            <a:pPr lvl="1"/>
            <a:r>
              <a:rPr lang="en-US" dirty="0" smtClean="0"/>
              <a:t>Salary and work/life balance</a:t>
            </a:r>
          </a:p>
          <a:p>
            <a:pPr lvl="1"/>
            <a:r>
              <a:rPr lang="en-US" dirty="0" smtClean="0"/>
              <a:t>But no limitations with this workflow (developed by academics)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215" y="444026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Limitations by Your Job Title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9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singularity2docker</a:t>
            </a:r>
          </a:p>
          <a:p>
            <a:pPr marL="0" indent="0">
              <a:buNone/>
            </a:pPr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singularityware</a:t>
            </a:r>
            <a:r>
              <a:rPr lang="en-US" sz="2800" dirty="0"/>
              <a:t>/docker2singularity</a:t>
            </a:r>
            <a:endParaRPr lang="en-US" sz="2800" dirty="0" smtClean="0"/>
          </a:p>
          <a:p>
            <a:r>
              <a:rPr lang="en-US" dirty="0" smtClean="0"/>
              <a:t>Download Singularity</a:t>
            </a:r>
          </a:p>
          <a:p>
            <a:pPr marL="0" indent="0" algn="ctr">
              <a:buNone/>
            </a:pPr>
            <a:r>
              <a:rPr lang="en-US" dirty="0"/>
              <a:t>http://</a:t>
            </a:r>
            <a:r>
              <a:rPr lang="en-US" dirty="0" err="1"/>
              <a:t>singularity.lbl.gov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Windows folks:</a:t>
            </a:r>
          </a:p>
          <a:p>
            <a:pPr lvl="1"/>
            <a:r>
              <a:rPr lang="en-US" dirty="0" smtClean="0"/>
              <a:t>You’ll need a virtual environment</a:t>
            </a:r>
          </a:p>
          <a:p>
            <a:pPr lvl="1"/>
            <a:r>
              <a:rPr lang="en-US" dirty="0" smtClean="0"/>
              <a:t>Or access to a non-Windows OS (preferably Linux)</a:t>
            </a:r>
          </a:p>
          <a:p>
            <a:pPr lvl="1"/>
            <a:r>
              <a:rPr lang="en-US" dirty="0" smtClean="0"/>
              <a:t>Windows == Double 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2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35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1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7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20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46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34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160" y="345848"/>
            <a:ext cx="65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Run an App in the Discovery Environment </a:t>
            </a:r>
            <a:endParaRPr lang="en-US" sz="2800" dirty="0"/>
          </a:p>
        </p:txBody>
      </p:sp>
      <p:pic>
        <p:nvPicPr>
          <p:cNvPr id="9" name="Picture Placeholder 8" descr="FastQCPlus2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2" r="9042"/>
          <a:stretch>
            <a:fillRect/>
          </a:stretch>
        </p:blipFill>
        <p:spPr>
          <a:xfrm>
            <a:off x="833136" y="869068"/>
            <a:ext cx="7100171" cy="5325127"/>
          </a:xfrm>
        </p:spPr>
      </p:pic>
    </p:spTree>
    <p:extLst>
      <p:ext uri="{BB962C8B-B14F-4D97-AF65-F5344CB8AC3E}">
        <p14:creationId xmlns:p14="http://schemas.microsoft.com/office/powerpoint/2010/main" val="92032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160" y="345848"/>
            <a:ext cx="65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Run an App in the Discovery Environment </a:t>
            </a:r>
            <a:endParaRPr lang="en-US" sz="2800" dirty="0"/>
          </a:p>
        </p:txBody>
      </p:sp>
      <p:pic>
        <p:nvPicPr>
          <p:cNvPr id="6" name="Picture Placeholder 5" descr="FastQCPlus4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r="2022"/>
          <a:stretch>
            <a:fillRect/>
          </a:stretch>
        </p:blipFill>
        <p:spPr>
          <a:xfrm>
            <a:off x="851866" y="869068"/>
            <a:ext cx="7443142" cy="5582357"/>
          </a:xfrm>
        </p:spPr>
      </p:pic>
    </p:spTree>
    <p:extLst>
      <p:ext uri="{BB962C8B-B14F-4D97-AF65-F5344CB8AC3E}">
        <p14:creationId xmlns:p14="http://schemas.microsoft.com/office/powerpoint/2010/main" val="111291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160" y="345848"/>
            <a:ext cx="65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Run an App in the Discovery Environment </a:t>
            </a:r>
            <a:endParaRPr lang="en-US" sz="2800" dirty="0"/>
          </a:p>
        </p:txBody>
      </p:sp>
      <p:pic>
        <p:nvPicPr>
          <p:cNvPr id="7" name="Picture Placeholder 6" descr="FastQCOutDir2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11" b="-21811"/>
          <a:stretch>
            <a:fillRect/>
          </a:stretch>
        </p:blipFill>
        <p:spPr>
          <a:xfrm>
            <a:off x="377777" y="525557"/>
            <a:ext cx="8182478" cy="6136859"/>
          </a:xfrm>
        </p:spPr>
      </p:pic>
    </p:spTree>
    <p:extLst>
      <p:ext uri="{BB962C8B-B14F-4D97-AF65-F5344CB8AC3E}">
        <p14:creationId xmlns:p14="http://schemas.microsoft.com/office/powerpoint/2010/main" val="4061349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160" y="345848"/>
            <a:ext cx="65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Run an App in the Discovery Environment </a:t>
            </a:r>
            <a:endParaRPr lang="en-US" sz="2800" dirty="0"/>
          </a:p>
        </p:txBody>
      </p:sp>
      <p:pic>
        <p:nvPicPr>
          <p:cNvPr id="4" name="Picture Placeholder 3" descr="FastQCPlusOutput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14" b="-8814"/>
          <a:stretch>
            <a:fillRect/>
          </a:stretch>
        </p:blipFill>
        <p:spPr>
          <a:xfrm>
            <a:off x="618768" y="725300"/>
            <a:ext cx="8126355" cy="6094766"/>
          </a:xfrm>
        </p:spPr>
      </p:pic>
    </p:spTree>
    <p:extLst>
      <p:ext uri="{BB962C8B-B14F-4D97-AF65-F5344CB8AC3E}">
        <p14:creationId xmlns:p14="http://schemas.microsoft.com/office/powerpoint/2010/main" val="885912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5743" y="4975215"/>
            <a:ext cx="7451038" cy="867448"/>
          </a:xfrm>
        </p:spPr>
        <p:txBody>
          <a:bodyPr>
            <a:normAutofit fontScale="92500"/>
          </a:bodyPr>
          <a:lstStyle/>
          <a:p>
            <a:r>
              <a:rPr lang="en-US" sz="3200" dirty="0" err="1" smtClean="0"/>
              <a:t>Docker</a:t>
            </a:r>
            <a:r>
              <a:rPr lang="en-US" sz="3200" dirty="0" smtClean="0"/>
              <a:t> Can Run Software in Atmosphere, too</a:t>
            </a:r>
            <a:endParaRPr lang="en-US" sz="3200" dirty="0"/>
          </a:p>
        </p:txBody>
      </p:sp>
      <p:pic>
        <p:nvPicPr>
          <p:cNvPr id="3" name="Picture Placeholder 2" descr="Atmosphere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" b="35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8471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ocker_Engine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102" b="-44102"/>
          <a:stretch>
            <a:fillRect/>
          </a:stretch>
        </p:blipFill>
        <p:spPr>
          <a:xfrm>
            <a:off x="281182" y="-265239"/>
            <a:ext cx="8552358" cy="6414269"/>
          </a:xfrm>
        </p:spPr>
      </p:pic>
    </p:spTree>
    <p:extLst>
      <p:ext uri="{BB962C8B-B14F-4D97-AF65-F5344CB8AC3E}">
        <p14:creationId xmlns:p14="http://schemas.microsoft.com/office/powerpoint/2010/main" val="870308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1323" y="1261888"/>
            <a:ext cx="4597620" cy="3908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err="1"/>
              <a:t>Docker</a:t>
            </a:r>
            <a:r>
              <a:rPr lang="en-US" sz="2800" b="1" u="sng" dirty="0"/>
              <a:t> glossary</a:t>
            </a:r>
          </a:p>
          <a:p>
            <a:r>
              <a:rPr lang="en-US" b="1" dirty="0" err="1"/>
              <a:t>Docker</a:t>
            </a:r>
            <a:r>
              <a:rPr lang="en-US" b="1" dirty="0"/>
              <a:t> image:</a:t>
            </a:r>
            <a:r>
              <a:rPr lang="en-US" dirty="0"/>
              <a:t> Ready snapshot of a configured software application.</a:t>
            </a:r>
          </a:p>
          <a:p>
            <a:r>
              <a:rPr lang="en-US" b="1" dirty="0" err="1"/>
              <a:t>Docker</a:t>
            </a:r>
            <a:r>
              <a:rPr lang="en-US" b="1" dirty="0"/>
              <a:t> container:</a:t>
            </a:r>
            <a:r>
              <a:rPr lang="en-US" dirty="0"/>
              <a:t> Instance of a </a:t>
            </a:r>
            <a:r>
              <a:rPr lang="en-US" dirty="0" err="1"/>
              <a:t>Docker</a:t>
            </a:r>
            <a:r>
              <a:rPr lang="en-US" dirty="0"/>
              <a:t> image.</a:t>
            </a:r>
          </a:p>
          <a:p>
            <a:r>
              <a:rPr lang="en-US" b="1" dirty="0" err="1"/>
              <a:t>Dockerfile</a:t>
            </a:r>
            <a:r>
              <a:rPr lang="en-US" b="1" dirty="0"/>
              <a:t>:</a:t>
            </a:r>
            <a:r>
              <a:rPr lang="en-US" dirty="0"/>
              <a:t> Set of instructions/commands that are used to build the </a:t>
            </a:r>
            <a:r>
              <a:rPr lang="en-US" dirty="0" err="1"/>
              <a:t>Docker</a:t>
            </a:r>
            <a:r>
              <a:rPr lang="en-US" dirty="0"/>
              <a:t> image.</a:t>
            </a:r>
          </a:p>
          <a:p>
            <a:r>
              <a:rPr lang="en-US" dirty="0"/>
              <a:t>Using </a:t>
            </a:r>
            <a:r>
              <a:rPr lang="en-US" dirty="0" err="1"/>
              <a:t>Docker</a:t>
            </a:r>
            <a:r>
              <a:rPr lang="en-US" dirty="0"/>
              <a:t> in the </a:t>
            </a:r>
            <a:r>
              <a:rPr lang="en-US" dirty="0" err="1"/>
              <a:t>CyVerse</a:t>
            </a:r>
            <a:r>
              <a:rPr lang="en-US" dirty="0"/>
              <a:t> DE</a:t>
            </a:r>
          </a:p>
          <a:p>
            <a:r>
              <a:rPr lang="en-US" dirty="0" err="1"/>
              <a:t>CyVerse</a:t>
            </a:r>
            <a:r>
              <a:rPr lang="en-US" dirty="0"/>
              <a:t> has adopted </a:t>
            </a:r>
            <a:r>
              <a:rPr lang="en-US" dirty="0" err="1"/>
              <a:t>Docker</a:t>
            </a:r>
            <a:r>
              <a:rPr lang="en-US" dirty="0"/>
              <a:t> for integrating software apps that run in the </a:t>
            </a:r>
            <a:r>
              <a:rPr lang="en-US" dirty="0" err="1"/>
              <a:t>CyVerse</a:t>
            </a:r>
            <a:r>
              <a:rPr lang="en-US" dirty="0"/>
              <a:t> DE’s Compute Cluster (Condor). The user creates a </a:t>
            </a:r>
            <a:r>
              <a:rPr lang="en-US" dirty="0" err="1"/>
              <a:t>Dockerfile</a:t>
            </a:r>
            <a:r>
              <a:rPr lang="en-US" dirty="0"/>
              <a:t>, which is used to build the </a:t>
            </a:r>
            <a:r>
              <a:rPr lang="en-US" dirty="0" err="1"/>
              <a:t>Docker</a:t>
            </a:r>
            <a:r>
              <a:rPr lang="en-US" dirty="0"/>
              <a:t> image containing the tool that will be used as an app in the DE.</a:t>
            </a:r>
          </a:p>
        </p:txBody>
      </p:sp>
      <p:pic>
        <p:nvPicPr>
          <p:cNvPr id="6" name="Picture Placeholder 4" descr="Docker_Overview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r="2016"/>
          <a:stretch>
            <a:fillRect/>
          </a:stretch>
        </p:blipFill>
        <p:spPr>
          <a:xfrm>
            <a:off x="4758853" y="1615538"/>
            <a:ext cx="4297385" cy="3223039"/>
          </a:xfrm>
        </p:spPr>
      </p:pic>
    </p:spTree>
    <p:extLst>
      <p:ext uri="{BB962C8B-B14F-4D97-AF65-F5344CB8AC3E}">
        <p14:creationId xmlns:p14="http://schemas.microsoft.com/office/powerpoint/2010/main" val="227980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5052" y="1390388"/>
            <a:ext cx="5298510" cy="456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We’re focusing on intro abilities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endParaRPr lang="en-US" sz="2400" dirty="0" smtClean="0"/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b="1" dirty="0" err="1" smtClean="0"/>
              <a:t>CyVerse</a:t>
            </a:r>
            <a:endParaRPr lang="en-US" sz="2400" b="1" dirty="0"/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Medium scale compute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Democratization of analyses (GUIs)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Walk in the door registration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Development environment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b="1" dirty="0" smtClean="0"/>
              <a:t>TACC</a:t>
            </a:r>
            <a:r>
              <a:rPr lang="en-US" sz="2400" dirty="0" smtClean="0"/>
              <a:t> and </a:t>
            </a:r>
            <a:r>
              <a:rPr lang="en-US" sz="2400" b="1" dirty="0" smtClean="0"/>
              <a:t>XSEDE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Big compute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Command line interfaces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XSEDE requires allocations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81396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Setting Expectations of This Workshop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pic>
        <p:nvPicPr>
          <p:cNvPr id="7" name="Picture 2" descr="mage result for cyverse wiki lo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565" y="2561147"/>
            <a:ext cx="3062616" cy="6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age result for tacc texas advanced 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71" y="3762840"/>
            <a:ext cx="2427203" cy="93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mage result for xse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5989271" y="4695745"/>
            <a:ext cx="2265571" cy="11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34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2111363" y="1145770"/>
            <a:ext cx="492128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6600">
                <a:solidFill>
                  <a:srgbClr val="004471"/>
                </a:solidFill>
                <a:latin typeface="Effra"/>
                <a:ea typeface="Effra"/>
                <a:cs typeface="Effra"/>
                <a:sym typeface="Effra"/>
              </a:defRPr>
            </a:lvl1pPr>
          </a:lstStyle>
          <a:p>
            <a:r>
              <a:rPr sz="3600" dirty="0"/>
              <a:t>Who We Are</a:t>
            </a:r>
            <a:r>
              <a:rPr lang="en-US" sz="3600" dirty="0"/>
              <a:t>: the SI Team</a:t>
            </a:r>
            <a:endParaRPr sz="3600" dirty="0"/>
          </a:p>
        </p:txBody>
      </p:sp>
      <p:pic>
        <p:nvPicPr>
          <p:cNvPr id="13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794" y="1676868"/>
            <a:ext cx="1337339" cy="1338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12561" t="1003" r="12561"/>
          <a:stretch>
            <a:fillRect/>
          </a:stretch>
        </p:blipFill>
        <p:spPr>
          <a:xfrm>
            <a:off x="3606210" y="5037699"/>
            <a:ext cx="965212" cy="939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9321" y="1676194"/>
            <a:ext cx="1337339" cy="136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3234" y="5039881"/>
            <a:ext cx="1007953" cy="948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27204" y="1691461"/>
            <a:ext cx="1360067" cy="1360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habariSubramaniam_0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95990" y="5032954"/>
            <a:ext cx="1011186" cy="948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Blake Joyce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01467" y="1692413"/>
            <a:ext cx="1289062" cy="1358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martha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10544" y="1691461"/>
            <a:ext cx="1360067" cy="136006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876430" y="2995566"/>
            <a:ext cx="1360067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algn="ctr"/>
            <a:r>
              <a:rPr sz="1350"/>
              <a:t>Ramona Walls</a:t>
            </a:r>
          </a:p>
          <a:p>
            <a:pPr marL="95250" indent="-95250">
              <a:buSzPct val="100000"/>
              <a:buChar char="•"/>
            </a:pPr>
            <a:r>
              <a:rPr sz="1350"/>
              <a:t>4 years</a:t>
            </a:r>
          </a:p>
          <a:p>
            <a:pPr marL="95250" indent="-95250">
              <a:buSzPct val="100000"/>
              <a:buChar char="•"/>
            </a:pPr>
            <a:r>
              <a:rPr sz="1350"/>
              <a:t>14 proposals</a:t>
            </a:r>
          </a:p>
          <a:p>
            <a:pPr marL="95250" indent="-95250">
              <a:buSzPct val="100000"/>
              <a:buChar char="•"/>
            </a:pPr>
            <a:r>
              <a:rPr sz="1350"/>
              <a:t>5 grants</a:t>
            </a:r>
          </a:p>
          <a:p>
            <a:pPr marL="95250" indent="-95250">
              <a:buSzPct val="100000"/>
              <a:buChar char="•"/>
            </a:pPr>
            <a:r>
              <a:rPr sz="1350"/>
              <a:t>14 publications</a:t>
            </a:r>
          </a:p>
          <a:p>
            <a:pPr marL="95250" indent="-95250">
              <a:buSzPct val="100000"/>
              <a:buChar char="•"/>
            </a:pPr>
            <a:r>
              <a:rPr sz="1350"/>
              <a:t>Ecology</a:t>
            </a:r>
          </a:p>
          <a:p>
            <a:pPr marL="95250" indent="-95250">
              <a:buSzPct val="100000"/>
              <a:buChar char="•"/>
            </a:pPr>
            <a:r>
              <a:rPr sz="1350"/>
              <a:t>Ontologies</a:t>
            </a:r>
          </a:p>
          <a:p>
            <a:pPr marL="95250" indent="-95250">
              <a:buSzPct val="100000"/>
              <a:buChar char="•"/>
            </a:pPr>
            <a:r>
              <a:rPr sz="1350"/>
              <a:t>Data Standards</a:t>
            </a:r>
          </a:p>
          <a:p>
            <a:pPr marL="95250" indent="-95250">
              <a:buSzPct val="100000"/>
              <a:buChar char="•"/>
            </a:pPr>
            <a:r>
              <a:rPr sz="1350"/>
              <a:t>Data Identifiers</a:t>
            </a:r>
          </a:p>
          <a:p>
            <a:pPr marL="95250" indent="-95250">
              <a:buSzPct val="100000"/>
              <a:buChar char="•"/>
            </a:pPr>
            <a:r>
              <a:rPr sz="1350"/>
              <a:t>Data Commons</a:t>
            </a:r>
          </a:p>
        </p:txBody>
      </p:sp>
      <p:sp>
        <p:nvSpPr>
          <p:cNvPr id="145" name="Shape 145"/>
          <p:cNvSpPr/>
          <p:nvPr/>
        </p:nvSpPr>
        <p:spPr>
          <a:xfrm>
            <a:off x="2431993" y="3008265"/>
            <a:ext cx="1360067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algn="ctr"/>
            <a:r>
              <a:rPr sz="1350" dirty="0"/>
              <a:t>Upendra Devisetty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9 months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3 publications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Genomics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Metagenomics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Transcriptomics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Docker Genius</a:t>
            </a:r>
          </a:p>
        </p:txBody>
      </p:sp>
      <p:sp>
        <p:nvSpPr>
          <p:cNvPr id="146" name="Shape 146"/>
          <p:cNvSpPr/>
          <p:nvPr/>
        </p:nvSpPr>
        <p:spPr>
          <a:xfrm>
            <a:off x="4061089" y="3020965"/>
            <a:ext cx="1504415" cy="1731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algn="ctr"/>
            <a:r>
              <a:rPr sz="1350"/>
              <a:t>Martha Narro</a:t>
            </a:r>
          </a:p>
          <a:p>
            <a:pPr marL="47625" indent="-47625">
              <a:buSzPct val="100000"/>
              <a:buChar char="•"/>
            </a:pPr>
            <a:r>
              <a:rPr sz="1350"/>
              <a:t>8 years</a:t>
            </a:r>
          </a:p>
          <a:p>
            <a:pPr marL="47625" indent="-47625">
              <a:buSzPct val="100000"/>
              <a:buChar char="•"/>
            </a:pPr>
            <a:r>
              <a:rPr sz="1350"/>
              <a:t>3 proposals</a:t>
            </a:r>
          </a:p>
          <a:p>
            <a:pPr marL="47625" indent="-47625">
              <a:buSzPct val="100000"/>
              <a:buChar char="•"/>
            </a:pPr>
            <a:r>
              <a:rPr sz="1350"/>
              <a:t>3 publications</a:t>
            </a:r>
          </a:p>
          <a:p>
            <a:pPr marL="47625" indent="-47625">
              <a:buSzPct val="100000"/>
              <a:buChar char="•"/>
            </a:pPr>
            <a:r>
              <a:rPr sz="1350"/>
              <a:t>Image Management and Analysis</a:t>
            </a:r>
          </a:p>
          <a:p>
            <a:pPr marL="34396" indent="-34396">
              <a:buSzPct val="100000"/>
              <a:buChar char="•"/>
              <a:defRPr sz="1600"/>
            </a:pPr>
            <a:r>
              <a:rPr sz="1200"/>
              <a:t>Project Management</a:t>
            </a:r>
          </a:p>
        </p:txBody>
      </p:sp>
      <p:sp>
        <p:nvSpPr>
          <p:cNvPr id="147" name="Shape 147"/>
          <p:cNvSpPr/>
          <p:nvPr/>
        </p:nvSpPr>
        <p:spPr>
          <a:xfrm>
            <a:off x="5838559" y="3059065"/>
            <a:ext cx="1360067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algn="ctr"/>
            <a:r>
              <a:rPr sz="1350" dirty="0"/>
              <a:t>Tyson Swetnam</a:t>
            </a:r>
          </a:p>
          <a:p>
            <a:pPr marL="95250" indent="-95250">
              <a:buSzPct val="100000"/>
              <a:buChar char="•"/>
            </a:pPr>
            <a:r>
              <a:rPr lang="en-US" sz="1350" dirty="0"/>
              <a:t>Aug 2016</a:t>
            </a:r>
            <a:endParaRPr sz="1350" dirty="0"/>
          </a:p>
          <a:p>
            <a:pPr marL="95250" indent="-95250">
              <a:buSzPct val="100000"/>
              <a:buChar char="•"/>
            </a:pPr>
            <a:r>
              <a:rPr sz="1350" dirty="0"/>
              <a:t>1 proposal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4 grants (continuing)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2 publications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GIS/drones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Remote sensing</a:t>
            </a:r>
          </a:p>
        </p:txBody>
      </p:sp>
      <p:sp>
        <p:nvSpPr>
          <p:cNvPr id="148" name="Shape 148"/>
          <p:cNvSpPr/>
          <p:nvPr/>
        </p:nvSpPr>
        <p:spPr>
          <a:xfrm>
            <a:off x="7401466" y="3033665"/>
            <a:ext cx="1360067" cy="19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algn="ctr"/>
            <a:r>
              <a:rPr sz="1350" dirty="0"/>
              <a:t>Blake Joyce</a:t>
            </a:r>
          </a:p>
          <a:p>
            <a:pPr marL="95250" indent="-95250">
              <a:buSzPct val="100000"/>
              <a:buChar char="•"/>
            </a:pPr>
            <a:r>
              <a:rPr lang="en-US" sz="1350" dirty="0"/>
              <a:t>Aug 2016</a:t>
            </a:r>
            <a:endParaRPr sz="1350" dirty="0"/>
          </a:p>
          <a:p>
            <a:pPr marL="95250" indent="-95250">
              <a:buSzPct val="100000"/>
              <a:buChar char="•"/>
            </a:pPr>
            <a:r>
              <a:rPr sz="1350" dirty="0"/>
              <a:t>1 proposal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3 publications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Agriculture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Ecology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Software Carpentry</a:t>
            </a:r>
          </a:p>
          <a:p>
            <a:pPr marL="95250" indent="-95250">
              <a:buSzPct val="100000"/>
              <a:buChar char="•"/>
            </a:pPr>
            <a:r>
              <a:rPr sz="1350" dirty="0"/>
              <a:t>Hacky Hour</a:t>
            </a:r>
          </a:p>
        </p:txBody>
      </p:sp>
      <p:pic>
        <p:nvPicPr>
          <p:cNvPr id="149" name="2a41df2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668932" y="5031676"/>
            <a:ext cx="965300" cy="9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35"/>
          <p:cNvSpPr/>
          <p:nvPr/>
        </p:nvSpPr>
        <p:spPr>
          <a:xfrm>
            <a:off x="2974136" y="4734186"/>
            <a:ext cx="3066864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6600">
                <a:solidFill>
                  <a:srgbClr val="004471"/>
                </a:solidFill>
                <a:latin typeface="Effra"/>
                <a:ea typeface="Effra"/>
                <a:cs typeface="Effra"/>
                <a:sym typeface="Effra"/>
              </a:defRPr>
            </a:lvl1pPr>
          </a:lstStyle>
          <a:p>
            <a:r>
              <a:rPr lang="en-US" sz="2100"/>
              <a:t>Past Science </a:t>
            </a:r>
            <a:r>
              <a:rPr lang="en-US" sz="2100" dirty="0" err="1"/>
              <a:t>Informaticians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9895141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85" y="1014607"/>
            <a:ext cx="4412515" cy="3140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5052" y="1177446"/>
            <a:ext cx="484757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 am a life scientist 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Postdoc at </a:t>
            </a:r>
            <a:r>
              <a:rPr lang="en-US" sz="2000" dirty="0" err="1" smtClean="0"/>
              <a:t>CoGe</a:t>
            </a:r>
            <a:r>
              <a:rPr lang="en-US" sz="2000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(dubbed ‘the code curious biologist’)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PhD in Plants, Soils, and Insects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Master’s in Plant Molecular Biology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Bachelor’s in Ecology; another in Biology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I am fairly irreverent and prefer humor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Though I can be serious (Figure 1)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Mostly I’m not (Figure </a:t>
            </a:r>
            <a:r>
              <a:rPr lang="en-US" sz="2000" dirty="0" smtClean="0"/>
              <a:t>2)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I’m told it’s a Gambit-like charm</a:t>
            </a:r>
            <a:endParaRPr lang="en-US" sz="2000" dirty="0"/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 am pragmatic to a fault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These lessons will be overly simple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If you have questions ask at any time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If you have personally specific questions: save them for happy hour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381396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Setting Your Expectations of Me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102" y="3695179"/>
            <a:ext cx="3820371" cy="25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15" y="431500"/>
            <a:ext cx="873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971AB"/>
                </a:solidFill>
              </a:rPr>
              <a:t>Speaking of Happy Hour</a:t>
            </a:r>
            <a:r>
              <a:rPr lang="mr-IN" sz="3600" dirty="0" smtClean="0">
                <a:solidFill>
                  <a:srgbClr val="0971AB"/>
                </a:solidFill>
              </a:rPr>
              <a:t>…</a:t>
            </a:r>
            <a:endParaRPr lang="en-US" sz="3600" dirty="0">
              <a:solidFill>
                <a:srgbClr val="0971A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8" y="1077831"/>
            <a:ext cx="5052620" cy="5517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1488" y="1327759"/>
            <a:ext cx="2963760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There’s also </a:t>
            </a:r>
          </a:p>
          <a:p>
            <a:pPr algn="ctr"/>
            <a:r>
              <a:rPr lang="en-US" sz="2400" b="1" dirty="0" smtClean="0"/>
              <a:t>Shut Up &amp; Write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Fridays</a:t>
            </a:r>
          </a:p>
          <a:p>
            <a:pPr algn="ctr"/>
            <a:r>
              <a:rPr lang="en-US" dirty="0" smtClean="0"/>
              <a:t>8:00-10:00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UA iSpace</a:t>
            </a:r>
          </a:p>
          <a:p>
            <a:pPr algn="ctr"/>
            <a:r>
              <a:rPr lang="en-US" dirty="0" smtClean="0"/>
              <a:t>Science &amp; Engineering Library</a:t>
            </a:r>
            <a:endParaRPr lang="en-US" dirty="0"/>
          </a:p>
        </p:txBody>
      </p:sp>
      <p:pic>
        <p:nvPicPr>
          <p:cNvPr id="4098" name="Picture 2" descr="http://new.library.arizona.edu/sites/default/files/styles/embed_small/public/ispace-weekly-events-cabdiv.jpg?itok=TBdO4sn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618" y="207939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206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Containerized software and dependencies</a:t>
            </a:r>
          </a:p>
          <a:p>
            <a:pPr lvl="1"/>
            <a:r>
              <a:rPr lang="en-US" dirty="0" smtClean="0"/>
              <a:t>Runs a Docker daemon and requires root access</a:t>
            </a:r>
          </a:p>
          <a:p>
            <a:pPr lvl="1"/>
            <a:r>
              <a:rPr lang="en-US" dirty="0" smtClean="0"/>
              <a:t>Simplistically: containers = light virtual machines</a:t>
            </a:r>
          </a:p>
          <a:p>
            <a:r>
              <a:rPr lang="en-US" dirty="0" smtClean="0"/>
              <a:t>Singularity</a:t>
            </a:r>
          </a:p>
          <a:p>
            <a:pPr lvl="1"/>
            <a:r>
              <a:rPr lang="en-US" dirty="0" smtClean="0"/>
              <a:t>Not just ‘Docker for HPC’</a:t>
            </a:r>
          </a:p>
          <a:p>
            <a:pPr lvl="1"/>
            <a:r>
              <a:rPr lang="en-US" dirty="0" smtClean="0"/>
              <a:t>Doesn’t allow root access</a:t>
            </a:r>
          </a:p>
          <a:p>
            <a:pPr lvl="1"/>
            <a:r>
              <a:rPr lang="en-US" dirty="0" smtClean="0"/>
              <a:t>Circumvents the ‘request to install’ on HPCs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6215" y="431500"/>
            <a:ext cx="873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971AB"/>
                </a:solidFill>
              </a:rPr>
              <a:t>Here’s the Tools We Need</a:t>
            </a:r>
            <a:endParaRPr lang="en-US" sz="36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9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15" y="431500"/>
            <a:ext cx="873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971AB"/>
                </a:solidFill>
              </a:rPr>
              <a:t>Uh Wait, What’s All This About Containers</a:t>
            </a:r>
            <a:endParaRPr lang="en-US" sz="3600" dirty="0">
              <a:solidFill>
                <a:srgbClr val="0971AB"/>
              </a:solidFill>
            </a:endParaRPr>
          </a:p>
        </p:txBody>
      </p:sp>
      <p:pic>
        <p:nvPicPr>
          <p:cNvPr id="5122" name="Picture 2" descr="mage result for docker shi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14" y="4365134"/>
            <a:ext cx="3071564" cy="20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1233" y="1077831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Fill the Container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41088" y="1077831"/>
            <a:ext cx="14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DockerHub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124" name="Picture 4" descr="mage result for docker contain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12" y="4270097"/>
            <a:ext cx="3152832" cy="219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ge result for container shipy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305" y="1447163"/>
            <a:ext cx="3734691" cy="2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2210" y="6400800"/>
            <a:ext cx="380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Setting up Compute (VM or HPC node)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1134" y="6377836"/>
            <a:ext cx="346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Science! Or Analysis! Or Whatever!</a:t>
            </a:r>
            <a:endParaRPr lang="en-US" dirty="0"/>
          </a:p>
        </p:txBody>
      </p:sp>
      <p:pic>
        <p:nvPicPr>
          <p:cNvPr id="5128" name="Picture 8" descr="mage result for docker contain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30" y="1974364"/>
            <a:ext cx="26860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745282" y="2442575"/>
            <a:ext cx="6889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124" idx="0"/>
          </p:cNvCxnSpPr>
          <p:nvPr/>
        </p:nvCxnSpPr>
        <p:spPr>
          <a:xfrm>
            <a:off x="6518228" y="4070959"/>
            <a:ext cx="0" cy="199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085295" y="5586608"/>
            <a:ext cx="74975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32628</TotalTime>
  <Words>1239</Words>
  <Application>Microsoft Macintosh PowerPoint</Application>
  <PresentationFormat>On-screen Show (4:3)</PresentationFormat>
  <Paragraphs>268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Adobe Caslon Pro</vt:lpstr>
      <vt:lpstr>Calibri</vt:lpstr>
      <vt:lpstr>Effra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Ready Made Containers</vt:lpstr>
      <vt:lpstr>Search DockerHub: Try it out!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Arizona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DeBarry</dc:creator>
  <cp:lastModifiedBy>Microsoft Office User</cp:lastModifiedBy>
  <cp:revision>454</cp:revision>
  <dcterms:created xsi:type="dcterms:W3CDTF">2015-01-05T18:15:59Z</dcterms:created>
  <dcterms:modified xsi:type="dcterms:W3CDTF">2017-06-30T14:48:31Z</dcterms:modified>
</cp:coreProperties>
</file>